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305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0" roundtripDataSignature="AMtx7mjLKFUS7wbrfUkbtdmfYmObVKCy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642B55-C23F-4015-B23D-BD8FE83EA164}">
  <a:tblStyle styleId="{E5642B55-C23F-4015-B23D-BD8FE83EA16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E7EA"/>
          </a:solidFill>
        </a:fill>
      </a:tcStyle>
    </a:wholeTbl>
    <a:band1H>
      <a:tcTxStyle/>
      <a:tcStyle>
        <a:tcBdr/>
        <a:fill>
          <a:solidFill>
            <a:srgbClr val="D2CC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2CC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313"/>
    <p:restoredTop sz="94691"/>
  </p:normalViewPr>
  <p:slideViewPr>
    <p:cSldViewPr snapToGrid="0">
      <p:cViewPr varScale="1">
        <p:scale>
          <a:sx n="84" d="100"/>
          <a:sy n="84" d="100"/>
        </p:scale>
        <p:origin x="192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290a7c40b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290a7c40b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6290a7c40b_1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C9C99-2E13-1343-873E-77464C28E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72FBAD-7568-AD43-A7BF-B15943328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81AD9-B046-0641-9EF7-E2C10994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2B5ED-CEE6-7547-9F4D-00D4D85A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B475D-4418-1843-99FC-CDEFC4BB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4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4DE4E-9AFD-5C45-A421-58FC2B90F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7553E-5240-924E-899A-2C1D6C720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9BA63-3444-6841-AF06-BDF1A8E35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95CE0-82FF-CA48-8BCC-29C0DFA2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DE3EC-0856-D34E-8FCD-6E580B4D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68373-81CE-FC43-8042-DCF8C12FD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E1714-5941-A24E-AF82-39DEDC5E2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1AF43-E4E6-BD4B-8B59-9A2A9622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9A6E0-3CE9-D14A-B48E-CFAD45AC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2D721-0835-2C4F-9A71-7751673E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0D04-B1F0-644C-9050-D52C3E47A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E32F6-9268-FB46-9BA4-974E8FB0C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55ECF-A546-F447-93EB-3D6A4407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596AF-738A-4B4C-83DD-4B4A55A55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A9F0D-45B1-6141-8F11-23CC86F5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7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76B3-E43A-1247-8DF9-6BE2E9E9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ACC36-5D14-4F4B-954B-BD8D4F66D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9C97B-6606-904E-A497-2A3AAAF1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0C6D8-5807-C74B-9F19-44BDC149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2586C-6C3C-294E-A7E3-BD44F9D7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8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A4AF-FD2F-DA4A-A0AD-A5AC1318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ADF94-CF92-0240-B7EE-AE18EF328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DA075-5529-4547-A329-5A5E3F6F9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42FE3-7ABC-DA48-9308-E7B857BF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376CE-C28D-324A-9691-C14C088A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F825A-668F-4A4F-B98A-153A0DE4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5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EA50-87ED-A444-8E87-5689C153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003B7-9B78-3644-96FD-7D1267F8E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A1AB4-8788-204C-B9BE-0D1DE115E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0822E-3B91-E046-981D-729C19A04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B51E9A-3F19-6749-919A-EE7CB6255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41890-2926-154A-A7BD-0B31C0AB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CA78CF-673B-7E42-82D9-380FFD91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B643C-9821-6746-A739-B252BBEA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9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B4F5-50CD-3F42-8271-EE0E7938F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A54F9-8594-5846-BECF-95F2168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155E8-2509-1944-BCC0-A308049A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B76AC-10F4-1240-A0C2-76148B05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6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49771-C405-8542-8378-3C17CE524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165A1-48F2-E443-9F23-E12C911D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13E3B-5322-4E41-A622-D1F70D25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6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B4E1E-176F-6D48-990E-C52CA96F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1B51F-0019-D84D-9A20-10FA90727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3ABC7-5C78-9340-AE1F-07DD785EF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6E4D8-3351-6345-84FD-251146BE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C7DF1-AD09-1848-8EE4-A1F9F38F6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13D1E-3343-F74C-A19D-5494729B3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9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5E1B-C9EF-6544-A3EC-D05B2FCD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E37280-8E1B-4D4F-B852-3E259070D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2D968-9CB5-BF4C-9626-09A30D433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B2655-D0AA-FF46-9E03-69CF82B2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5D8E0-EC48-154F-A6F6-95D72C13D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A4367-45A4-3E45-B121-55AED026C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231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6CB71-7E0F-AE48-80E4-E4C9D9D1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E678A-0428-B24D-9901-A945584AD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CFA7-B94C-344D-BFED-F23EF1B31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5B06B-F997-D440-9A9B-EE81F5228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78204-5CEB-034A-8A52-8A8A81C81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mclea4@lsu.edu" TargetMode="External"/><Relationship Id="rId5" Type="http://schemas.openxmlformats.org/officeDocument/2006/relationships/hyperlink" Target="mailto:kbayhi2@lsu.edu" TargetMode="Externa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mailto:Wendell.Holmes@law.lsu.edu" TargetMode="External"/><Relationship Id="rId3" Type="http://schemas.openxmlformats.org/officeDocument/2006/relationships/image" Target="../media/image92.png"/><Relationship Id="rId7" Type="http://schemas.openxmlformats.org/officeDocument/2006/relationships/hyperlink" Target="mailto:Olivier.Moreteau@law.lsu.edu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rtrahan@lsu.edu" TargetMode="External"/><Relationship Id="rId5" Type="http://schemas.openxmlformats.org/officeDocument/2006/relationships/hyperlink" Target="mailto:jchurch@lsu.edu" TargetMode="External"/><Relationship Id="rId10" Type="http://schemas.openxmlformats.org/officeDocument/2006/relationships/hyperlink" Target="mailto:kmclea4@lsu.edu" TargetMode="External"/><Relationship Id="rId4" Type="http://schemas.openxmlformats.org/officeDocument/2006/relationships/image" Target="../media/image26.png"/><Relationship Id="rId9" Type="http://schemas.openxmlformats.org/officeDocument/2006/relationships/hyperlink" Target="mailto:kbayhi2@lsu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B47D0-BD17-364D-AC91-3CF1E4983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247622" y="5202795"/>
            <a:ext cx="8408194" cy="74483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2"/>
              </a:buClr>
              <a:buSzPts val="6600"/>
            </a:pPr>
            <a:b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Century Gothic"/>
              </a:rPr>
            </a:b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Century Gothic"/>
              </a:rPr>
              <a:t>June 14 – July 24, 2020</a:t>
            </a:r>
            <a:b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Century Gothic"/>
              </a:rPr>
            </a:b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Century Gothic"/>
              </a:rPr>
              <a:t>http://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Century Gothic"/>
              </a:rPr>
              <a:t>sites.law.lsu.edu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Century Gothic"/>
              </a:rPr>
              <a:t>/</a:t>
            </a: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Century Gothic"/>
              </a:rPr>
              <a:t>lyonprogram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sym typeface="Century Gothic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Google Shape;91;p1"/>
          <p:cNvSpPr txBox="1"/>
          <p:nvPr/>
        </p:nvSpPr>
        <p:spPr>
          <a:xfrm>
            <a:off x="6833202" y="1191693"/>
            <a:ext cx="364522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6479544" y="1274782"/>
            <a:ext cx="110511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0" y="4232925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LSU LAW IN LYON</a:t>
            </a:r>
            <a:r>
              <a:rPr lang="en-US" sz="60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>
            <a:spLocks noGrp="1"/>
          </p:cNvSpPr>
          <p:nvPr>
            <p:ph type="title"/>
          </p:nvPr>
        </p:nvSpPr>
        <p:spPr>
          <a:xfrm>
            <a:off x="919456" y="1113038"/>
            <a:ext cx="6841938" cy="1325563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entury Gothic"/>
              <a:buNone/>
            </a:pPr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BUDGET ESTIMATES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idx="1"/>
          </p:nvPr>
        </p:nvSpPr>
        <p:spPr>
          <a:xfrm>
            <a:off x="919456" y="2057600"/>
            <a:ext cx="5131167" cy="4327373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342900" lvl="0" indent="-228600" rtl="0">
              <a:spcBef>
                <a:spcPts val="0"/>
              </a:spcBef>
              <a:spcAft>
                <a:spcPts val="0"/>
              </a:spcAft>
              <a:buSzPts val="2035"/>
              <a:buChar char="•"/>
            </a:pP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Flight: $900-$1500 (book early!)</a:t>
            </a:r>
            <a:endParaRPr lang="en-US" sz="1600" dirty="0"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07"/>
              </a:spcBef>
              <a:spcAft>
                <a:spcPts val="0"/>
              </a:spcAft>
              <a:buSzPts val="2035"/>
              <a:buChar char="•"/>
            </a:pP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Board: $600-$900</a:t>
            </a:r>
            <a:endParaRPr lang="en-US" sz="1600" dirty="0"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07"/>
              </a:spcBef>
              <a:spcAft>
                <a:spcPts val="0"/>
              </a:spcAft>
              <a:buSzPts val="2035"/>
              <a:buChar char="•"/>
            </a:pP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Tuition: </a:t>
            </a:r>
            <a:endParaRPr lang="en-US" sz="1600" dirty="0">
              <a:latin typeface="Georgia" panose="02040502050405020303" pitchFamily="18" charset="0"/>
            </a:endParaRPr>
          </a:p>
          <a:p>
            <a:pPr marL="640080" lvl="1" indent="-228600" rtl="0">
              <a:spcBef>
                <a:spcPts val="370"/>
              </a:spcBef>
              <a:spcAft>
                <a:spcPts val="0"/>
              </a:spcAft>
              <a:buSzPts val="1850"/>
              <a:buChar char="•"/>
            </a:pP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Resident $4,030-$7,045</a:t>
            </a:r>
            <a:endParaRPr lang="en-US" sz="1600" dirty="0">
              <a:latin typeface="Georgia" panose="02040502050405020303" pitchFamily="18" charset="0"/>
            </a:endParaRPr>
          </a:p>
          <a:p>
            <a:pPr marL="640080" lvl="1" indent="-228600" rtl="0">
              <a:spcBef>
                <a:spcPts val="370"/>
              </a:spcBef>
              <a:spcAft>
                <a:spcPts val="0"/>
              </a:spcAft>
              <a:buSzPts val="1850"/>
              <a:buChar char="•"/>
            </a:pP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Non-Resident $6,603-$11,548 (4-7 credits)</a:t>
            </a:r>
            <a:endParaRPr lang="en-US" sz="1600" dirty="0"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07"/>
              </a:spcBef>
              <a:spcAft>
                <a:spcPts val="0"/>
              </a:spcAft>
              <a:buSzPts val="2035"/>
              <a:buChar char="•"/>
            </a:pP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Food:</a:t>
            </a:r>
            <a:endParaRPr lang="en-US" sz="1600" dirty="0"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07"/>
              </a:spcBef>
              <a:spcAft>
                <a:spcPts val="0"/>
              </a:spcAft>
              <a:buSzPts val="2035"/>
              <a:buChar char="•"/>
            </a:pP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Travel: budget varies, $1,000 - $10,000</a:t>
            </a:r>
            <a:endParaRPr lang="en-US" sz="1600" dirty="0">
              <a:latin typeface="Georgia" panose="02040502050405020303" pitchFamily="18" charset="0"/>
            </a:endParaRPr>
          </a:p>
          <a:p>
            <a:pPr marL="114300" lvl="0" indent="0" rtl="0">
              <a:spcBef>
                <a:spcPts val="407"/>
              </a:spcBef>
              <a:spcAft>
                <a:spcPts val="0"/>
              </a:spcAft>
              <a:buSzPts val="2035"/>
              <a:buNone/>
            </a:pP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	– Ex. flight to Barcelona $100, drive to Cannes $30, rent a 	sailboat $95, train to Interlaken $35, hostel in Pamplona 	$180, </a:t>
            </a:r>
            <a:r>
              <a:rPr lang="en-US" sz="1600" dirty="0" err="1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airBNB</a:t>
            </a: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in Paris $139, flight to Prague $200, etc., 	</a:t>
            </a:r>
            <a:r>
              <a:rPr lang="en-US" sz="1600" dirty="0" err="1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Eurail</a:t>
            </a: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passes $300-400</a:t>
            </a:r>
            <a:endParaRPr lang="en-US" sz="1600" dirty="0"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07"/>
              </a:spcBef>
              <a:spcAft>
                <a:spcPts val="0"/>
              </a:spcAft>
              <a:buSzPts val="2035"/>
              <a:buChar char="•"/>
            </a:pPr>
            <a:r>
              <a:rPr lang="en-US" sz="1600" b="1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TOTAL: $6,000-$14,000</a:t>
            </a:r>
            <a:endParaRPr lang="en-US" sz="1600" dirty="0">
              <a:latin typeface="Georgia" panose="02040502050405020303" pitchFamily="18" charset="0"/>
            </a:endParaRPr>
          </a:p>
          <a:p>
            <a:pPr marL="114300" lvl="0" indent="0" rtl="0">
              <a:spcBef>
                <a:spcPts val="407"/>
              </a:spcBef>
              <a:spcAft>
                <a:spcPts val="0"/>
              </a:spcAft>
              <a:buSzPts val="2035"/>
              <a:buNone/>
            </a:pPr>
            <a:r>
              <a:rPr lang="en-US" sz="16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	</a:t>
            </a:r>
            <a:r>
              <a:rPr lang="en-US" sz="1600" i="1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– *Tuition Scholarships May Apply</a:t>
            </a:r>
            <a:endParaRPr lang="en-US" sz="1600" dirty="0">
              <a:latin typeface="Georgia" panose="02040502050405020303" pitchFamily="18" charset="0"/>
            </a:endParaRPr>
          </a:p>
          <a:p>
            <a:pPr marL="114300" lvl="0" indent="0" rtl="0">
              <a:spcBef>
                <a:spcPts val="407"/>
              </a:spcBef>
              <a:spcAft>
                <a:spcPts val="0"/>
              </a:spcAft>
              <a:buSzPts val="2035"/>
              <a:buNone/>
            </a:pPr>
            <a:r>
              <a:rPr lang="en-US" sz="1600" i="1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	– Financial Aid If Eligible</a:t>
            </a: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108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4643" y="744469"/>
            <a:ext cx="2456751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0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113971" y="1685652"/>
            <a:ext cx="2456260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67" name="Google Shape;167;p13"/>
          <p:cNvPicPr preferRelativeResize="0"/>
          <p:nvPr/>
        </p:nvPicPr>
        <p:blipFill rotWithShape="1">
          <a:blip r:embed="rId3">
            <a:extLst/>
          </a:blip>
          <a:stretch/>
        </p:blipFill>
        <p:spPr>
          <a:xfrm>
            <a:off x="6240666" y="3191551"/>
            <a:ext cx="1653435" cy="2194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2" name="Google Shape;172;p14"/>
          <p:cNvSpPr txBox="1">
            <a:spLocks noGrp="1"/>
          </p:cNvSpPr>
          <p:nvPr>
            <p:ph type="title"/>
          </p:nvPr>
        </p:nvSpPr>
        <p:spPr>
          <a:xfrm>
            <a:off x="127362" y="2048951"/>
            <a:ext cx="3373484" cy="2760098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entury Gothic"/>
              <a:buNone/>
            </a:pPr>
            <a:r>
              <a:rPr lang="en-US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FINANCIAL AID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lvl="0" indent="-228600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Tuition Discounts Apply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Financial Aid/Loans Available (Spread Over Three Semesters)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lvl="0" indent="-8890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lang="en-US" sz="18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800" b="1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Contact: Heather Kimball</a:t>
            </a: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Graduate Coordinator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Enrollment Management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Louisiana State University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  <a:sym typeface="Century Gothic"/>
            </a:endParaRP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1146 Pleasant Hall,</a:t>
            </a: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Baton Rouge, LA 70803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office 225-578-3103 </a:t>
            </a: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fax 225-578-6300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  <a:sym typeface="Century Gothic"/>
            </a:endParaRP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htouch3@lsu.edu </a:t>
            </a:r>
            <a:r>
              <a:rPr lang="en-US" sz="1800" dirty="0" err="1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www.lsu.edu</a:t>
            </a: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/</a:t>
            </a:r>
            <a:r>
              <a:rPr lang="en-US" sz="1800" dirty="0" err="1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financialaid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2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178" name="Google Shape;178;p15"/>
          <p:cNvSpPr txBox="1">
            <a:spLocks noGrp="1"/>
          </p:cNvSpPr>
          <p:nvPr>
            <p:ph type="title"/>
          </p:nvPr>
        </p:nvSpPr>
        <p:spPr>
          <a:xfrm>
            <a:off x="4480560" y="1582974"/>
            <a:ext cx="4416087" cy="1090538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entury Gothic"/>
              <a:buNone/>
            </a:pPr>
            <a:r>
              <a:rPr lang="en-US" sz="3200" b="1" dirty="0">
                <a:solidFill>
                  <a:schemeClr val="tx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TUITION AND FINANCE: A CAVEAT</a:t>
            </a:r>
          </a:p>
        </p:txBody>
      </p:sp>
      <p:sp>
        <p:nvSpPr>
          <p:cNvPr id="12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80" name="Google Shape;180;p1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179" name="Google Shape;179;p15"/>
          <p:cNvSpPr txBox="1">
            <a:spLocks noGrp="1"/>
          </p:cNvSpPr>
          <p:nvPr>
            <p:ph idx="1"/>
          </p:nvPr>
        </p:nvSpPr>
        <p:spPr>
          <a:xfrm>
            <a:off x="4785197" y="2673512"/>
            <a:ext cx="3922317" cy="2729467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Autofit/>
          </a:bodyPr>
          <a:lstStyle/>
          <a:p>
            <a:pPr marL="114300" lvl="0" indent="0" algn="ctr" rtl="0">
              <a:spcBef>
                <a:spcPts val="0"/>
              </a:spcBef>
              <a:spcAft>
                <a:spcPts val="600"/>
              </a:spcAft>
              <a:buSzPts val="2200"/>
              <a:buNone/>
            </a:pPr>
            <a:r>
              <a:rPr lang="en-US" sz="24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All tuition and fees in this PowerPoint are based on numbers from the 2019 summer program as we have them today. Final tuition and fee schedule is subject to change.</a:t>
            </a:r>
            <a:endParaRPr lang="en-US" sz="24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title"/>
          </p:nvPr>
        </p:nvSpPr>
        <p:spPr>
          <a:xfrm>
            <a:off x="444137" y="1100823"/>
            <a:ext cx="8421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entury Gothic"/>
              <a:buNone/>
            </a:pPr>
            <a:r>
              <a:rPr lang="en-US" sz="4000" b="1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TUITION AND FINANCE - RESIDENT</a:t>
            </a:r>
            <a:br>
              <a:rPr lang="en-US" sz="4000" b="1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186" name="Google Shape;186;p16" descr="Screen Shot 2018-09-30 at 8.33.51 PM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37" y="1786623"/>
            <a:ext cx="8387918" cy="3280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>
            <a:spLocks noGrp="1"/>
          </p:cNvSpPr>
          <p:nvPr>
            <p:ph type="title"/>
          </p:nvPr>
        </p:nvSpPr>
        <p:spPr>
          <a:xfrm>
            <a:off x="0" y="1234257"/>
            <a:ext cx="91439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entury Gothic"/>
              <a:buNone/>
            </a:pPr>
            <a:r>
              <a:rPr lang="en-US" sz="3800" b="1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TUITION AND FINANCE - NONRESIDENT</a:t>
            </a:r>
            <a:endParaRPr lang="en-US" sz="3800" b="1" dirty="0">
              <a:solidFill>
                <a:schemeClr val="tx2"/>
              </a:solidFill>
            </a:endParaRPr>
          </a:p>
        </p:txBody>
      </p:sp>
      <p:pic>
        <p:nvPicPr>
          <p:cNvPr id="192" name="Google Shape;192;p17" descr="Screen Shot 2018-09-30 at 8.32.19 PM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56" y="2258777"/>
            <a:ext cx="8277956" cy="2835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>
            <a:spLocks noGrp="1"/>
          </p:cNvSpPr>
          <p:nvPr>
            <p:ph type="body" idx="1"/>
          </p:nvPr>
        </p:nvSpPr>
        <p:spPr>
          <a:xfrm>
            <a:off x="0" y="911686"/>
            <a:ext cx="4304305" cy="157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TUITION</a:t>
            </a:r>
            <a:r>
              <a:rPr lang="en-US" dirty="0">
                <a:solidFill>
                  <a:schemeClr val="tx2"/>
                </a:solidFill>
                <a:sym typeface="Century Gothic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DISCOUNTING-</a:t>
            </a:r>
            <a:endParaRPr lang="en-US" dirty="0">
              <a:solidFill>
                <a:schemeClr val="tx2"/>
              </a:solidFill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RESIDENT</a:t>
            </a:r>
            <a:r>
              <a:rPr lang="en-US" dirty="0">
                <a:solidFill>
                  <a:schemeClr val="tx2"/>
                </a:solidFill>
                <a:sym typeface="Century Gothic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EXAMPLE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9" name="Google Shape;199;p18"/>
          <p:cNvSpPr txBox="1">
            <a:spLocks noGrp="1"/>
          </p:cNvSpPr>
          <p:nvPr>
            <p:ph sz="half" idx="2"/>
          </p:nvPr>
        </p:nvSpPr>
        <p:spPr>
          <a:xfrm>
            <a:off x="4419599" y="651204"/>
            <a:ext cx="4554583" cy="183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TUITION</a:t>
            </a:r>
            <a:r>
              <a:rPr lang="en-US" b="1" dirty="0">
                <a:solidFill>
                  <a:schemeClr val="tx2"/>
                </a:solidFill>
                <a:sym typeface="Century Gothic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DISCOUNTING–</a:t>
            </a:r>
            <a:endParaRPr lang="en-US" b="1" dirty="0">
              <a:solidFill>
                <a:schemeClr val="tx2"/>
              </a:solidFill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NONRESIDENT</a:t>
            </a:r>
            <a:r>
              <a:rPr lang="en-US" b="1" dirty="0">
                <a:solidFill>
                  <a:schemeClr val="tx2"/>
                </a:solidFill>
                <a:sym typeface="Century Gothic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EXAMPLE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98" name="Google Shape;198;p18"/>
          <p:cNvSpPr txBox="1">
            <a:spLocks noGrp="1"/>
          </p:cNvSpPr>
          <p:nvPr>
            <p:ph type="body" sz="quarter" idx="3"/>
          </p:nvPr>
        </p:nvSpPr>
        <p:spPr>
          <a:xfrm>
            <a:off x="346911" y="2533512"/>
            <a:ext cx="3841071" cy="4091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Resident Student</a:t>
            </a:r>
            <a:endParaRPr b="0" dirty="0">
              <a:latin typeface="Georgia" panose="02040502050405020303" pitchFamily="18" charset="0"/>
            </a:endParaRPr>
          </a:p>
          <a:p>
            <a:pPr marL="114300" lvl="0" indent="0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b="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  – </a:t>
            </a:r>
            <a:r>
              <a:rPr lang="en-US" sz="2200" b="0" i="1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Receives a $17000 (86%) academic year tuition discount</a:t>
            </a:r>
            <a:endParaRPr b="0" dirty="0">
              <a:latin typeface="Georgia" panose="02040502050405020303" pitchFamily="18" charset="0"/>
            </a:endParaRPr>
          </a:p>
          <a:p>
            <a:pPr marL="114300" lvl="0" indent="0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b="0" i="1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  – Student takes five (5)  hours in Lyon</a:t>
            </a:r>
            <a:endParaRPr b="0" dirty="0">
              <a:latin typeface="Georgia" panose="02040502050405020303" pitchFamily="18" charset="0"/>
            </a:endParaRPr>
          </a:p>
          <a:p>
            <a:pPr marL="342900" lvl="0" indent="-228600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2200" b="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$576.04 in tuition</a:t>
            </a:r>
            <a:endParaRPr b="0" dirty="0">
              <a:latin typeface="Georgia" panose="02040502050405020303" pitchFamily="18" charset="0"/>
            </a:endParaRPr>
          </a:p>
          <a:p>
            <a:pPr marL="342900" lvl="0" indent="-228600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2200" b="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$920.83 Fees</a:t>
            </a:r>
            <a:endParaRPr b="0" dirty="0">
              <a:latin typeface="Georgia" panose="02040502050405020303" pitchFamily="18" charset="0"/>
            </a:endParaRPr>
          </a:p>
          <a:p>
            <a:pPr marL="342900" lvl="0" indent="-228600" algn="l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Total = $1,496.87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200" name="Google Shape;200;p18"/>
          <p:cNvSpPr txBox="1">
            <a:spLocks noGrp="1"/>
          </p:cNvSpPr>
          <p:nvPr>
            <p:ph sz="quarter" idx="4"/>
          </p:nvPr>
        </p:nvSpPr>
        <p:spPr>
          <a:xfrm>
            <a:off x="4830393" y="2603443"/>
            <a:ext cx="4478012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Nonresident Student</a:t>
            </a:r>
            <a:endParaRPr dirty="0">
              <a:latin typeface="Georgia" panose="02040502050405020303" pitchFamily="18" charset="0"/>
            </a:endParaRPr>
          </a:p>
          <a:p>
            <a:pPr marL="11430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 </a:t>
            </a:r>
            <a:r>
              <a:rPr lang="en-US" i="1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 </a:t>
            </a:r>
            <a:r>
              <a:rPr lang="en-US" sz="2200" i="1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– Receives a $5000 (25%) academic year tuition discount</a:t>
            </a:r>
            <a:endParaRPr dirty="0">
              <a:latin typeface="Georgia" panose="02040502050405020303" pitchFamily="18" charset="0"/>
            </a:endParaRPr>
          </a:p>
          <a:p>
            <a:pPr marL="114300" lvl="0" indent="0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i="1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   – 4 credit hours in Lyon</a:t>
            </a:r>
            <a:endParaRPr dirty="0">
              <a:latin typeface="Georgia" panose="02040502050405020303" pitchFamily="18" charset="0"/>
            </a:endParaRPr>
          </a:p>
          <a:p>
            <a:pPr marL="3429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$2468.75 Tuition</a:t>
            </a:r>
            <a:endParaRPr dirty="0">
              <a:latin typeface="Georgia" panose="02040502050405020303" pitchFamily="18" charset="0"/>
            </a:endParaRPr>
          </a:p>
          <a:p>
            <a:pPr marL="3429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$2573.33 Nonresident Fee</a:t>
            </a:r>
            <a:endParaRPr dirty="0">
              <a:latin typeface="Georgia" panose="02040502050405020303" pitchFamily="18" charset="0"/>
            </a:endParaRPr>
          </a:p>
          <a:p>
            <a:pPr marL="3429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$738.67 Additional Fees</a:t>
            </a:r>
            <a:endParaRPr dirty="0">
              <a:latin typeface="Georgia" panose="02040502050405020303" pitchFamily="18" charset="0"/>
            </a:endParaRPr>
          </a:p>
          <a:p>
            <a:pPr marL="342900" lvl="0" indent="-2286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b="1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Total = $5,780.75</a:t>
            </a:r>
            <a:endParaRPr dirty="0">
              <a:latin typeface="Georgia" panose="02040502050405020303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FCD8FB-19AE-764C-BE32-35CF9EE29AA4}"/>
              </a:ext>
            </a:extLst>
          </p:cNvPr>
          <p:cNvCxnSpPr>
            <a:cxnSpLocks/>
          </p:cNvCxnSpPr>
          <p:nvPr/>
        </p:nvCxnSpPr>
        <p:spPr>
          <a:xfrm>
            <a:off x="4419599" y="1084217"/>
            <a:ext cx="0" cy="500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9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4666928"/>
          </a:xfrm>
          <a:prstGeom prst="rect">
            <a:avLst/>
          </a:prstGeom>
          <a:noFill/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Google Shape;205;p19"/>
          <p:cNvSpPr txBox="1">
            <a:spLocks noGrp="1"/>
          </p:cNvSpPr>
          <p:nvPr>
            <p:ph type="title"/>
          </p:nvPr>
        </p:nvSpPr>
        <p:spPr>
          <a:xfrm>
            <a:off x="2802447" y="4142582"/>
            <a:ext cx="3766337" cy="1509931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entury Gothic"/>
              <a:buNone/>
            </a:pPr>
            <a:r>
              <a:rPr lang="en-US" sz="4000" b="1" dirty="0">
                <a:solidFill>
                  <a:schemeClr val="tx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EMPLOYMENT</a:t>
            </a:r>
            <a:endParaRPr lang="en-US" sz="4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06" name="Google Shape;206;p19"/>
          <p:cNvSpPr txBox="1">
            <a:spLocks noGrp="1"/>
          </p:cNvSpPr>
          <p:nvPr>
            <p:ph idx="1"/>
          </p:nvPr>
        </p:nvSpPr>
        <p:spPr>
          <a:xfrm>
            <a:off x="277092" y="4897548"/>
            <a:ext cx="8700654" cy="1729842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lvl="0" indent="-228600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17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Summer in Lyon scheduled to allow clerkships</a:t>
            </a:r>
            <a:endParaRPr lang="en-US" sz="17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17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Roughly one-half of last class clerked</a:t>
            </a:r>
            <a:endParaRPr lang="en-US" sz="17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17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Many Baton Rouge firms schedule summer clerkships to accommodate Summer in France</a:t>
            </a:r>
            <a:endParaRPr lang="en-US" sz="17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9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7" name="Picture 9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212" name="Google Shape;212;p20"/>
          <p:cNvSpPr txBox="1">
            <a:spLocks noGrp="1"/>
          </p:cNvSpPr>
          <p:nvPr>
            <p:ph type="title"/>
          </p:nvPr>
        </p:nvSpPr>
        <p:spPr>
          <a:xfrm>
            <a:off x="4572000" y="1609668"/>
            <a:ext cx="3733482" cy="1090538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entury Gothic"/>
              <a:buNone/>
            </a:pPr>
            <a:r>
              <a:rPr lang="en-US" sz="4000" b="1" dirty="0">
                <a:solidFill>
                  <a:schemeClr val="tx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HOUSING</a:t>
            </a:r>
            <a:endParaRPr lang="en-US" sz="4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14" name="Google Shape;214;p2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213" name="Google Shape;213;p20"/>
          <p:cNvSpPr txBox="1">
            <a:spLocks noGrp="1"/>
          </p:cNvSpPr>
          <p:nvPr>
            <p:ph idx="1"/>
          </p:nvPr>
        </p:nvSpPr>
        <p:spPr>
          <a:xfrm>
            <a:off x="4431206" y="2154937"/>
            <a:ext cx="4712794" cy="2729467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lvl="0" indent="-228600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Students are responsible for own housing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Most students use </a:t>
            </a:r>
            <a:r>
              <a:rPr lang="en-US" sz="1800" dirty="0" err="1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AirBNB</a:t>
            </a: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, HomeAway or VRBO </a:t>
            </a:r>
          </a:p>
          <a:p>
            <a:pPr marL="342900" lvl="0" indent="-228600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Talk to Faculty, Students, </a:t>
            </a:r>
            <a:r>
              <a:rPr lang="en-US" sz="1800" dirty="0" err="1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etc</a:t>
            </a: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…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40"/>
              </a:spcBef>
              <a:spcAft>
                <a:spcPts val="0"/>
              </a:spcAft>
              <a:buSzPts val="2200"/>
              <a:buChar char="•"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Assistants—Katelyn </a:t>
            </a:r>
            <a:r>
              <a:rPr lang="en-US" sz="1800" dirty="0" err="1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Bayhi</a:t>
            </a: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(</a:t>
            </a:r>
            <a:r>
              <a:rPr lang="en-US" sz="1800" u="sng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  <a:hlinkClick r:id="rId5"/>
              </a:rPr>
              <a:t>kbayhi2@lsu.edu</a:t>
            </a: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) or Kate McLean (</a:t>
            </a:r>
            <a:r>
              <a:rPr lang="en-US" sz="1800" u="sng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  <a:hlinkClick r:id="rId6"/>
              </a:rPr>
              <a:t>kmclea4@lsu.edu</a:t>
            </a: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) 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67" y="0"/>
            <a:ext cx="817913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47" y="4954972"/>
            <a:ext cx="860402" cy="835576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5A0610-1064-0D46-BD9B-24C428DA34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7945"/>
            <a:ext cx="9143980" cy="466692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Google Shape;225;p22"/>
          <p:cNvSpPr txBox="1">
            <a:spLocks noGrp="1"/>
          </p:cNvSpPr>
          <p:nvPr>
            <p:ph type="title"/>
          </p:nvPr>
        </p:nvSpPr>
        <p:spPr>
          <a:xfrm>
            <a:off x="1901421" y="4079547"/>
            <a:ext cx="5341137" cy="1509931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entury Gothic"/>
              <a:buNone/>
            </a:pPr>
            <a:r>
              <a:rPr lang="en-US" sz="4000" b="1" dirty="0">
                <a:solidFill>
                  <a:schemeClr val="tx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SUMMER OVERVIEW</a:t>
            </a:r>
          </a:p>
        </p:txBody>
      </p:sp>
      <p:sp>
        <p:nvSpPr>
          <p:cNvPr id="226" name="Google Shape;226;p22"/>
          <p:cNvSpPr txBox="1">
            <a:spLocks noGrp="1"/>
          </p:cNvSpPr>
          <p:nvPr>
            <p:ph idx="1"/>
          </p:nvPr>
        </p:nvSpPr>
        <p:spPr>
          <a:xfrm>
            <a:off x="905281" y="5091289"/>
            <a:ext cx="4627397" cy="1509935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4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Class Structure:</a:t>
            </a: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4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	– 4-7 credits (two 3-week “semesters”)</a:t>
            </a: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4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	– Two 1-credit courses offered each semester</a:t>
            </a: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14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	– One 3 –credit class that lasts six weeks</a:t>
            </a: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lang="en-US" sz="1200" dirty="0">
              <a:solidFill>
                <a:srgbClr val="000000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  <a:p>
            <a:pPr marL="114300" lvl="0" indent="0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lang="en-US" sz="12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657"/>
            <a:ext cx="9143999" cy="6966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D7F8-AC0C-834B-B136-63F7E1B3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00" y="806249"/>
            <a:ext cx="4842510" cy="169279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PREVIOUS COURSE OFFERINGS</a:t>
            </a:r>
          </a:p>
        </p:txBody>
      </p:sp>
      <p:cxnSp>
        <p:nvCxnSpPr>
          <p:cNvPr id="12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27F51-9003-BB4C-B2D4-94D6A1C3A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45" y="2681604"/>
            <a:ext cx="4565420" cy="3462228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Comparative Sales Law</a:t>
            </a:r>
          </a:p>
          <a:p>
            <a:r>
              <a:rPr lang="en-US" sz="1400" dirty="0"/>
              <a:t>Comparative Competition Law</a:t>
            </a:r>
          </a:p>
          <a:p>
            <a:r>
              <a:rPr lang="en-US" sz="1400" dirty="0"/>
              <a:t>Comparative Criminal Justice</a:t>
            </a:r>
          </a:p>
          <a:p>
            <a:r>
              <a:rPr lang="en-US" sz="1400" dirty="0"/>
              <a:t>Comparative Legal Ethics and Professionalism </a:t>
            </a:r>
          </a:p>
          <a:p>
            <a:r>
              <a:rPr lang="en-US" sz="1400" dirty="0"/>
              <a:t>Harmonizing the Law Across National Borders </a:t>
            </a:r>
          </a:p>
          <a:p>
            <a:r>
              <a:rPr lang="en-US" sz="1400" dirty="0"/>
              <a:t>Comparative Family Law</a:t>
            </a:r>
          </a:p>
          <a:p>
            <a:r>
              <a:rPr lang="en-US" sz="1400" dirty="0"/>
              <a:t>International Comparative Maritime Personal Injury</a:t>
            </a:r>
          </a:p>
          <a:p>
            <a:r>
              <a:rPr lang="en-US" sz="1400" dirty="0"/>
              <a:t>Comparative Torts</a:t>
            </a:r>
          </a:p>
          <a:p>
            <a:r>
              <a:rPr lang="en-US" sz="1400" dirty="0"/>
              <a:t>Comparative International Law </a:t>
            </a:r>
          </a:p>
          <a:p>
            <a:r>
              <a:rPr lang="en-US" sz="1400" dirty="0"/>
              <a:t>International Art Law</a:t>
            </a:r>
          </a:p>
          <a:p>
            <a:r>
              <a:rPr lang="en-US" sz="1400" dirty="0"/>
              <a:t>Comparative Tax Law</a:t>
            </a:r>
          </a:p>
          <a:p>
            <a:r>
              <a:rPr lang="en-US" sz="1400" dirty="0"/>
              <a:t>Comparative Civil Procedure</a:t>
            </a:r>
          </a:p>
          <a:p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C240C-3A7E-524A-A79F-0C5649191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9960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914400">
              <a:spcAft>
                <a:spcPts val="0"/>
              </a:spcAft>
              <a:buClr>
                <a:schemeClr val="dk2"/>
              </a:buClr>
              <a:buSzPts val="6600"/>
            </a:pPr>
            <a:r>
              <a:rPr lang="en-US" sz="4700" b="1" dirty="0">
                <a:solidFill>
                  <a:srgbClr val="FFFFFF"/>
                </a:solidFill>
                <a:latin typeface="Century Gothic" panose="020B0502020202020204" pitchFamily="34" charset="0"/>
                <a:sym typeface="Century Gothic"/>
              </a:rPr>
              <a:t>FIELD TRIPS</a:t>
            </a:r>
          </a:p>
        </p:txBody>
      </p:sp>
      <p:sp>
        <p:nvSpPr>
          <p:cNvPr id="295" name="Google Shape;295;p28"/>
          <p:cNvSpPr txBox="1">
            <a:spLocks noGrp="1"/>
          </p:cNvSpPr>
          <p:nvPr>
            <p:ph idx="1"/>
          </p:nvPr>
        </p:nvSpPr>
        <p:spPr>
          <a:xfrm>
            <a:off x="1143000" y="5810177"/>
            <a:ext cx="6858000" cy="42000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algn="ctr" defTabSz="91440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1400" dirty="0">
                <a:solidFill>
                  <a:schemeClr val="bg2"/>
                </a:solidFill>
                <a:sym typeface="Century Gothic"/>
              </a:rPr>
              <a:t> The International Labor Organization in Geneva, Switzerland.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297" name="Google Shape;297;p28" descr="ilo-logo.png"/>
          <p:cNvPicPr preferRelativeResize="0"/>
          <p:nvPr/>
        </p:nvPicPr>
        <p:blipFill rotWithShape="1">
          <a:blip r:embed="rId3">
            <a:extLst/>
          </a:blip>
          <a:stretch/>
        </p:blipFill>
        <p:spPr>
          <a:xfrm>
            <a:off x="240030" y="582002"/>
            <a:ext cx="4091937" cy="3449095"/>
          </a:xfrm>
          <a:prstGeom prst="rect">
            <a:avLst/>
          </a:prstGeom>
          <a:noFill/>
        </p:spPr>
      </p:pic>
      <p:pic>
        <p:nvPicPr>
          <p:cNvPr id="296" name="Google Shape;296;p28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12032" y="772073"/>
            <a:ext cx="4091938" cy="3068953"/>
          </a:xfrm>
          <a:prstGeom prst="rect">
            <a:avLst/>
          </a:prstGeom>
          <a:noFill/>
        </p:spPr>
      </p:pic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>
            <a:spLocks noGrp="1"/>
          </p:cNvSpPr>
          <p:nvPr>
            <p:ph type="title"/>
          </p:nvPr>
        </p:nvSpPr>
        <p:spPr>
          <a:xfrm>
            <a:off x="211690" y="4648386"/>
            <a:ext cx="8851239" cy="131764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2"/>
              </a:buClr>
              <a:buSzPts val="6600"/>
            </a:pPr>
            <a:r>
              <a:rPr lang="en-US" sz="45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Century Gothic"/>
              </a:rPr>
              <a:t>VINEYARDS AND WINE TASTING</a:t>
            </a:r>
          </a:p>
        </p:txBody>
      </p:sp>
      <p:pic>
        <p:nvPicPr>
          <p:cNvPr id="303" name="Google Shape;303;p29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571975" cy="4252522"/>
          </a:xfrm>
          <a:prstGeom prst="rect">
            <a:avLst/>
          </a:prstGeom>
          <a:noFill/>
        </p:spPr>
      </p:pic>
      <p:pic>
        <p:nvPicPr>
          <p:cNvPr id="304" name="Google Shape;304;p29" descr="36533450_2168618009822001_4063107575334305792_n.jpg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  <a:noFill/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"/>
          <p:cNvSpPr txBox="1">
            <a:spLocks noGrp="1"/>
          </p:cNvSpPr>
          <p:nvPr>
            <p:ph type="title"/>
          </p:nvPr>
        </p:nvSpPr>
        <p:spPr>
          <a:xfrm>
            <a:off x="482247" y="4571216"/>
            <a:ext cx="8179506" cy="1115415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914400">
              <a:spcAft>
                <a:spcPts val="0"/>
              </a:spcAft>
              <a:buClr>
                <a:schemeClr val="dk2"/>
              </a:buClr>
              <a:buSzPts val="6600"/>
            </a:pPr>
            <a:r>
              <a:rPr lang="en-US" sz="4700" b="1" dirty="0">
                <a:latin typeface="Century Gothic" panose="020B0502020202020204" pitchFamily="34" charset="0"/>
                <a:sym typeface="Century Gothic"/>
              </a:rPr>
              <a:t>LSU Law Lyon: Class of 2019</a:t>
            </a:r>
          </a:p>
        </p:txBody>
      </p:sp>
      <p:pic>
        <p:nvPicPr>
          <p:cNvPr id="312" name="Google Shape;312;p30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5"/>
          <a:stretch/>
        </p:blipFill>
        <p:spPr>
          <a:xfrm>
            <a:off x="3297641" y="523264"/>
            <a:ext cx="2646832" cy="365577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6A8DA-4468-3C4F-91B5-5B5361A284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47" y="577231"/>
            <a:ext cx="2644818" cy="3586195"/>
          </a:xfrm>
          <a:prstGeom prst="rect">
            <a:avLst/>
          </a:prstGeom>
        </p:spPr>
      </p:pic>
      <p:pic>
        <p:nvPicPr>
          <p:cNvPr id="310" name="Google Shape;310;p30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15050" y="523264"/>
            <a:ext cx="2665476" cy="3681533"/>
          </a:xfrm>
          <a:prstGeom prst="rect">
            <a:avLst/>
          </a:prstGeom>
          <a:noFill/>
        </p:spPr>
      </p:pic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C9A6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" name="Google Shape;317;p31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5411530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A467E9-4658-0E46-81CD-A1DE76FE3A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4216674" y="0"/>
            <a:ext cx="4927327" cy="375073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20" name="Google Shape;320;p31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508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</p:spPr>
      </p:pic>
      <p:pic>
        <p:nvPicPr>
          <p:cNvPr id="318" name="Google Shape;318;p31"/>
          <p:cNvPicPr preferRelativeResize="0"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74"/>
          <a:stretch/>
        </p:blipFill>
        <p:spPr>
          <a:xfrm>
            <a:off x="20" y="3106464"/>
            <a:ext cx="4657145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2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4069976"/>
            <a:ext cx="2651478" cy="2788023"/>
          </a:xfrm>
          <a:prstGeom prst="rect">
            <a:avLst/>
          </a:prstGeom>
          <a:noFill/>
        </p:spPr>
      </p:pic>
      <p:pic>
        <p:nvPicPr>
          <p:cNvPr id="7" name="Google Shape;328;p32">
            <a:extLst>
              <a:ext uri="{FF2B5EF4-FFF2-40B4-BE49-F238E27FC236}">
                <a16:creationId xmlns:a16="http://schemas.microsoft.com/office/drawing/2014/main" id="{32971674-ACDE-1844-9D5B-6EE9FC2D1D64}"/>
              </a:ext>
            </a:extLst>
          </p:cNvPr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772149" y="3257176"/>
            <a:ext cx="3591820" cy="3600824"/>
          </a:xfrm>
          <a:prstGeom prst="rect">
            <a:avLst/>
          </a:prstGeom>
          <a:noFill/>
        </p:spPr>
      </p:pic>
      <p:pic>
        <p:nvPicPr>
          <p:cNvPr id="325" name="Google Shape;325;p32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511656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</p:spPr>
      </p:pic>
      <p:pic>
        <p:nvPicPr>
          <p:cNvPr id="326" name="Google Shape;326;p32"/>
          <p:cNvPicPr preferRelativeResize="0"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620" y="4069976"/>
            <a:ext cx="2659380" cy="27880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2DF352-E1B5-0748-A150-4DA1FAA637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324" y="10"/>
            <a:ext cx="4511676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 83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33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Rectangle 85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533C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Google Shape;334;p33"/>
          <p:cNvSpPr txBox="1">
            <a:spLocks noGrp="1"/>
          </p:cNvSpPr>
          <p:nvPr>
            <p:ph type="title"/>
          </p:nvPr>
        </p:nvSpPr>
        <p:spPr>
          <a:xfrm>
            <a:off x="832485" y="4277356"/>
            <a:ext cx="7475220" cy="156032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914400">
              <a:spcAft>
                <a:spcPts val="0"/>
              </a:spcAft>
              <a:buClr>
                <a:schemeClr val="dk2"/>
              </a:buClr>
              <a:buSzPts val="8000"/>
            </a:pPr>
            <a:r>
              <a:rPr lang="en-US" sz="5000" b="1" dirty="0">
                <a:solidFill>
                  <a:schemeClr val="tx2"/>
                </a:solidFill>
                <a:latin typeface="Century Gothic" panose="020B0502020202020204" pitchFamily="34" charset="0"/>
                <a:sym typeface="Century Gothic"/>
              </a:rPr>
              <a:t>VOYAGES DE WEEKEND</a:t>
            </a:r>
          </a:p>
        </p:txBody>
      </p:sp>
      <p:pic>
        <p:nvPicPr>
          <p:cNvPr id="335" name="Google Shape;335;p33" descr="IMG_0669.jpg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4"/>
          <p:cNvSpPr txBox="1">
            <a:spLocks noGrp="1"/>
          </p:cNvSpPr>
          <p:nvPr>
            <p:ph type="title"/>
          </p:nvPr>
        </p:nvSpPr>
        <p:spPr>
          <a:xfrm>
            <a:off x="4927948" y="5102767"/>
            <a:ext cx="37199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</a:pPr>
            <a:r>
              <a:rPr lang="en-US" sz="4800" b="1" dirty="0">
                <a:solidFill>
                  <a:schemeClr val="bg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PAMPLONA</a:t>
            </a:r>
          </a:p>
        </p:txBody>
      </p:sp>
      <p:pic>
        <p:nvPicPr>
          <p:cNvPr id="341" name="Google Shape;341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5954" y="217251"/>
            <a:ext cx="4602989" cy="460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" y="3131592"/>
            <a:ext cx="4205046" cy="365982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4"/>
          <p:cNvSpPr txBox="1"/>
          <p:nvPr/>
        </p:nvSpPr>
        <p:spPr>
          <a:xfrm>
            <a:off x="5028414" y="5892727"/>
            <a:ext cx="351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2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Running of the Bulls</a:t>
            </a:r>
            <a:endParaRPr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pic>
        <p:nvPicPr>
          <p:cNvPr id="344" name="Google Shape;34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505" y="217256"/>
            <a:ext cx="3692430" cy="28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5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20" y="4"/>
            <a:ext cx="3050602" cy="3428311"/>
          </a:xfrm>
          <a:prstGeom prst="rect">
            <a:avLst/>
          </a:prstGeom>
          <a:noFill/>
        </p:spPr>
      </p:pic>
      <p:pic>
        <p:nvPicPr>
          <p:cNvPr id="351" name="Google Shape;351;p35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3428311"/>
            <a:ext cx="3050602" cy="3429689"/>
          </a:xfrm>
          <a:prstGeom prst="rect">
            <a:avLst/>
          </a:prstGeom>
          <a:noFill/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7769B58-418E-4811-90BB-F5854D3CF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429000"/>
            <a:ext cx="304824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BACF414-AFC8-1F4F-8E47-15098C5BB7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622" y="-4"/>
            <a:ext cx="6102470" cy="685800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2" name="Google Shape;352;p35"/>
          <p:cNvSpPr txBox="1">
            <a:spLocks noGrp="1"/>
          </p:cNvSpPr>
          <p:nvPr>
            <p:ph type="title"/>
          </p:nvPr>
        </p:nvSpPr>
        <p:spPr>
          <a:xfrm>
            <a:off x="4152795" y="3922982"/>
            <a:ext cx="4848966" cy="141292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2"/>
              </a:buClr>
              <a:buSzPts val="6600"/>
            </a:pPr>
            <a:r>
              <a:rPr lang="en-US" sz="46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Century Gothic"/>
              </a:rPr>
              <a:t>BARCELONA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622" y="5336249"/>
            <a:ext cx="41148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6"/>
          <p:cNvSpPr txBox="1">
            <a:spLocks noGrp="1"/>
          </p:cNvSpPr>
          <p:nvPr>
            <p:ph type="title"/>
          </p:nvPr>
        </p:nvSpPr>
        <p:spPr>
          <a:xfrm>
            <a:off x="3729037" y="5019088"/>
            <a:ext cx="4979105" cy="129243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2"/>
              </a:buClr>
              <a:buSzPts val="6600"/>
            </a:pPr>
            <a:r>
              <a:rPr lang="en-US" sz="42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Century Gothic"/>
              </a:rPr>
              <a:t>ITALY</a:t>
            </a:r>
            <a:br>
              <a:rPr lang="en-US" sz="42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Century Gothic"/>
              </a:rPr>
            </a:br>
            <a:endParaRPr lang="en-US" sz="4200" b="1" kern="1200" dirty="0">
              <a:solidFill>
                <a:schemeClr val="tx1"/>
              </a:solidFill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58" name="Google Shape;358;p36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-38890" y="1"/>
            <a:ext cx="3636208" cy="4182893"/>
          </a:xfrm>
          <a:prstGeom prst="rect">
            <a:avLst/>
          </a:prstGeom>
          <a:noFill/>
        </p:spPr>
      </p:pic>
      <p:pic>
        <p:nvPicPr>
          <p:cNvPr id="362" name="Google Shape;362;p36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729037" y="-1"/>
            <a:ext cx="5412677" cy="4359440"/>
          </a:xfrm>
          <a:prstGeom prst="rect">
            <a:avLst/>
          </a:prstGeom>
          <a:noFill/>
        </p:spPr>
      </p:pic>
      <p:pic>
        <p:nvPicPr>
          <p:cNvPr id="357" name="Google Shape;357;p36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359439"/>
            <a:ext cx="3636208" cy="2498561"/>
          </a:xfrm>
          <a:prstGeom prst="rect">
            <a:avLst/>
          </a:prstGeom>
          <a:noFill/>
        </p:spPr>
      </p:pic>
      <p:sp>
        <p:nvSpPr>
          <p:cNvPr id="360" name="Google Shape;360;p36"/>
          <p:cNvSpPr/>
          <p:nvPr/>
        </p:nvSpPr>
        <p:spPr>
          <a:xfrm>
            <a:off x="5385572" y="-40375"/>
            <a:ext cx="21915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br>
              <a:rPr lang="en-US" sz="2000">
                <a:solidFill>
                  <a:srgbClr val="2B142D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6109480" y="2952750"/>
            <a:ext cx="2338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endParaRPr/>
          </a:p>
        </p:txBody>
      </p:sp>
      <p:pic>
        <p:nvPicPr>
          <p:cNvPr id="113" name="Google Shape;113;p5"/>
          <p:cNvPicPr preferRelativeResize="0">
            <a:picLocks noGrp="1"/>
          </p:cNvPicPr>
          <p:nvPr>
            <p:ph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27" r="-2927"/>
          <a:stretch/>
        </p:blipFill>
        <p:spPr>
          <a:xfrm>
            <a:off x="-368700" y="-50"/>
            <a:ext cx="980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"/>
          <p:cNvSpPr txBox="1"/>
          <p:nvPr/>
        </p:nvSpPr>
        <p:spPr>
          <a:xfrm>
            <a:off x="3729037" y="4737795"/>
            <a:ext cx="5412677" cy="129243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  <a:sym typeface="Century Gothic"/>
              </a:rPr>
              <a:t>MARSEILLE, FRANCE</a:t>
            </a:r>
          </a:p>
        </p:txBody>
      </p:sp>
      <p:pic>
        <p:nvPicPr>
          <p:cNvPr id="368" name="Google Shape;368;p37" descr="36048276_10215740636771025_6553928984831197184_n.jpg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3636208" cy="4359438"/>
          </a:xfrm>
          <a:prstGeom prst="rect">
            <a:avLst/>
          </a:prstGeom>
          <a:noFill/>
        </p:spPr>
      </p:pic>
      <p:pic>
        <p:nvPicPr>
          <p:cNvPr id="369" name="Google Shape;369;p37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729037" y="-1"/>
            <a:ext cx="5412677" cy="4359440"/>
          </a:xfrm>
          <a:prstGeom prst="rect">
            <a:avLst/>
          </a:prstGeom>
          <a:noFill/>
        </p:spPr>
      </p:pic>
      <p:pic>
        <p:nvPicPr>
          <p:cNvPr id="367" name="Google Shape;367;p37" descr="36137179_10215740636851027_5186610263360536576_n.jpg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472610"/>
            <a:ext cx="3636208" cy="2385390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"/>
          <p:cNvSpPr txBox="1">
            <a:spLocks noGrp="1"/>
          </p:cNvSpPr>
          <p:nvPr>
            <p:ph type="title"/>
          </p:nvPr>
        </p:nvSpPr>
        <p:spPr>
          <a:xfrm>
            <a:off x="3901965" y="4665605"/>
            <a:ext cx="4979105" cy="129243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42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Century Gothic"/>
              </a:rPr>
              <a:t>CASSIS, FRANCE</a:t>
            </a:r>
          </a:p>
        </p:txBody>
      </p:sp>
      <p:pic>
        <p:nvPicPr>
          <p:cNvPr id="378" name="Google Shape;378;p38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20" y="1"/>
            <a:ext cx="3636208" cy="435943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DBE4BA-D13E-E84A-8F94-85E4E179DB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037" y="-1"/>
            <a:ext cx="5412677" cy="4359440"/>
          </a:xfrm>
          <a:prstGeom prst="rect">
            <a:avLst/>
          </a:prstGeom>
        </p:spPr>
      </p:pic>
      <p:pic>
        <p:nvPicPr>
          <p:cNvPr id="376" name="Google Shape;376;p38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472610"/>
            <a:ext cx="3636208" cy="2385390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82BE8D-6B20-8B45-95A2-CF5F5EFA38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661807" y="943583"/>
            <a:ext cx="2824460" cy="2824460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85" name="Google Shape;385;p4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08" y="10"/>
            <a:ext cx="3093848" cy="1867053"/>
          </a:xfrm>
          <a:custGeom>
            <a:avLst/>
            <a:gdLst>
              <a:gd name="connsiteX0" fmla="*/ 44777 w 4125131"/>
              <a:gd name="connsiteY0" fmla="*/ 0 h 2489417"/>
              <a:gd name="connsiteX1" fmla="*/ 4080354 w 4125131"/>
              <a:gd name="connsiteY1" fmla="*/ 0 h 2489417"/>
              <a:gd name="connsiteX2" fmla="*/ 4083227 w 4125131"/>
              <a:gd name="connsiteY2" fmla="*/ 11173 h 2489417"/>
              <a:gd name="connsiteX3" fmla="*/ 4125131 w 4125131"/>
              <a:gd name="connsiteY3" fmla="*/ 426852 h 2489417"/>
              <a:gd name="connsiteX4" fmla="*/ 2062565 w 4125131"/>
              <a:gd name="connsiteY4" fmla="*/ 2489417 h 2489417"/>
              <a:gd name="connsiteX5" fmla="*/ 0 w 4125131"/>
              <a:gd name="connsiteY5" fmla="*/ 426852 h 2489417"/>
              <a:gd name="connsiteX6" fmla="*/ 41904 w 4125131"/>
              <a:gd name="connsiteY6" fmla="*/ 11173 h 24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387" name="Google Shape;387;p4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171589"/>
            <a:ext cx="4080673" cy="4686411"/>
          </a:xfrm>
          <a:custGeom>
            <a:avLst/>
            <a:gdLst>
              <a:gd name="connsiteX0" fmla="*/ 1051869 w 4231752"/>
              <a:gd name="connsiteY0" fmla="*/ 0 h 4859916"/>
              <a:gd name="connsiteX1" fmla="*/ 4231752 w 4231752"/>
              <a:gd name="connsiteY1" fmla="*/ 3179883 h 4859916"/>
              <a:gd name="connsiteX2" fmla="*/ 3847958 w 4231752"/>
              <a:gd name="connsiteY2" fmla="*/ 4695604 h 4859916"/>
              <a:gd name="connsiteX3" fmla="*/ 3748135 w 4231752"/>
              <a:gd name="connsiteY3" fmla="*/ 4859916 h 4859916"/>
              <a:gd name="connsiteX4" fmla="*/ 0 w 4231752"/>
              <a:gd name="connsiteY4" fmla="*/ 4859916 h 4859916"/>
              <a:gd name="connsiteX5" fmla="*/ 0 w 4231752"/>
              <a:gd name="connsiteY5" fmla="*/ 181856 h 4859916"/>
              <a:gd name="connsiteX6" fmla="*/ 106268 w 4231752"/>
              <a:gd name="connsiteY6" fmla="*/ 142962 h 4859916"/>
              <a:gd name="connsiteX7" fmla="*/ 1051869 w 4231752"/>
              <a:gd name="connsiteY7" fmla="*/ 0 h 485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D9F380-9844-DC49-A057-7D9A88DC82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6634052" y="10"/>
            <a:ext cx="2509948" cy="2723931"/>
          </a:xfrm>
          <a:custGeom>
            <a:avLst/>
            <a:gdLst>
              <a:gd name="connsiteX0" fmla="*/ 416855 w 3346597"/>
              <a:gd name="connsiteY0" fmla="*/ 0 h 3631921"/>
              <a:gd name="connsiteX1" fmla="*/ 3346597 w 3346597"/>
              <a:gd name="connsiteY1" fmla="*/ 0 h 3631921"/>
              <a:gd name="connsiteX2" fmla="*/ 3346597 w 3346597"/>
              <a:gd name="connsiteY2" fmla="*/ 3384403 h 3631921"/>
              <a:gd name="connsiteX3" fmla="*/ 3209678 w 3346597"/>
              <a:gd name="connsiteY3" fmla="*/ 3450360 h 3631921"/>
              <a:gd name="connsiteX4" fmla="*/ 2310376 w 3346597"/>
              <a:gd name="connsiteY4" fmla="*/ 3631921 h 3631921"/>
              <a:gd name="connsiteX5" fmla="*/ 0 w 3346597"/>
              <a:gd name="connsiteY5" fmla="*/ 1321546 h 3631921"/>
              <a:gd name="connsiteX6" fmla="*/ 394576 w 3346597"/>
              <a:gd name="connsiteY6" fmla="*/ 29794 h 363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>
            <a:off x="2490281" y="4711626"/>
            <a:ext cx="6653719" cy="106215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0" lvl="0" indent="0" algn="r" defTabSz="914400">
              <a:spcAft>
                <a:spcPts val="0"/>
              </a:spcAft>
              <a:buClr>
                <a:schemeClr val="dk2"/>
              </a:buClr>
              <a:buSzPts val="6600"/>
            </a:pPr>
            <a:r>
              <a:rPr lang="en-US" sz="3600" b="1" kern="1200" dirty="0">
                <a:solidFill>
                  <a:schemeClr val="bg1"/>
                </a:solidFill>
                <a:latin typeface="Century Gothic" panose="020B0502020202020204" pitchFamily="34" charset="0"/>
                <a:sym typeface="Century Gothic"/>
              </a:rPr>
              <a:t>INTERLAKEN,SWITZERLAND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"/>
          <p:cNvSpPr txBox="1"/>
          <p:nvPr/>
        </p:nvSpPr>
        <p:spPr>
          <a:xfrm>
            <a:off x="2567947" y="2648975"/>
            <a:ext cx="7709170" cy="13557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  <a:sym typeface="Century Gothic"/>
              </a:rPr>
              <a:t>SWITZERLAND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D6F1C-4597-2241-ADAD-166D875A36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988" y="10"/>
            <a:ext cx="640701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CD6F03-A170-1640-9B97-52A17FF9E0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6956"/>
            <a:ext cx="3356335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2B925D-9A5D-4A45-BE36-4EBCBB67C0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645" y="4683320"/>
            <a:ext cx="3356355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393" name="Google Shape;393;p43"/>
          <p:cNvPicPr preferRelativeResize="0"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682840"/>
            <a:ext cx="6422512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2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20" y="4"/>
            <a:ext cx="3050602" cy="3428311"/>
          </a:xfrm>
          <a:prstGeom prst="rect">
            <a:avLst/>
          </a:prstGeom>
          <a:noFill/>
        </p:spPr>
      </p:pic>
      <p:pic>
        <p:nvPicPr>
          <p:cNvPr id="403" name="Google Shape;403;p42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3428311"/>
            <a:ext cx="3050602" cy="3429689"/>
          </a:xfrm>
          <a:prstGeom prst="rect">
            <a:avLst/>
          </a:prstGeom>
          <a:noFill/>
        </p:spPr>
      </p:pic>
      <p:cxnSp>
        <p:nvCxnSpPr>
          <p:cNvPr id="411" name="Straight Connector 153">
            <a:extLst>
              <a:ext uri="{FF2B5EF4-FFF2-40B4-BE49-F238E27FC236}">
                <a16:creationId xmlns:a16="http://schemas.microsoft.com/office/drawing/2014/main" id="{77769B58-418E-4811-90BB-F5854D3CF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429000"/>
            <a:ext cx="304824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81B7BDE-A2E1-5A41-B5A0-FB295ABDED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72857" y="377761"/>
            <a:ext cx="6858000" cy="6102470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5" name="Google Shape;405;p42"/>
          <p:cNvSpPr txBox="1"/>
          <p:nvPr/>
        </p:nvSpPr>
        <p:spPr>
          <a:xfrm>
            <a:off x="3766365" y="3923320"/>
            <a:ext cx="4848966" cy="141292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5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  <a:sym typeface="Century Gothic"/>
              </a:rPr>
              <a:t>AMSTERDAM 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622" y="5336249"/>
            <a:ext cx="41148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6290a7c40b_1_9"/>
          <p:cNvSpPr txBox="1">
            <a:spLocks noGrp="1"/>
          </p:cNvSpPr>
          <p:nvPr>
            <p:ph type="title"/>
          </p:nvPr>
        </p:nvSpPr>
        <p:spPr>
          <a:xfrm>
            <a:off x="3729037" y="4665605"/>
            <a:ext cx="5412677" cy="129243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42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Century Gothic"/>
              </a:rPr>
              <a:t>DUBROVNIK, CROATIA </a:t>
            </a:r>
          </a:p>
        </p:txBody>
      </p:sp>
      <p:pic>
        <p:nvPicPr>
          <p:cNvPr id="412" name="Google Shape;412;g6290a7c40b_1_9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"/>
            <a:ext cx="3636208" cy="435943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30C1BB-3511-264B-A430-7A2DB7DA4A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037" y="-1"/>
            <a:ext cx="5412677" cy="4359440"/>
          </a:xfrm>
          <a:prstGeom prst="rect">
            <a:avLst/>
          </a:prstGeom>
        </p:spPr>
      </p:pic>
      <p:pic>
        <p:nvPicPr>
          <p:cNvPr id="413" name="Google Shape;413;g6290a7c40b_1_9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20" y="4472610"/>
            <a:ext cx="3636208" cy="2385390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456" y="10"/>
            <a:ext cx="4716957" cy="3382726"/>
          </a:xfrm>
          <a:custGeom>
            <a:avLst/>
            <a:gdLst>
              <a:gd name="connsiteX0" fmla="*/ 253815 w 5061985"/>
              <a:gd name="connsiteY0" fmla="*/ 0 h 3630170"/>
              <a:gd name="connsiteX1" fmla="*/ 4808170 w 5061985"/>
              <a:gd name="connsiteY1" fmla="*/ 0 h 3630170"/>
              <a:gd name="connsiteX2" fmla="*/ 4863087 w 5061985"/>
              <a:gd name="connsiteY2" fmla="*/ 114001 h 3630170"/>
              <a:gd name="connsiteX3" fmla="*/ 5061985 w 5061985"/>
              <a:gd name="connsiteY3" fmla="*/ 1099178 h 3630170"/>
              <a:gd name="connsiteX4" fmla="*/ 2530993 w 5061985"/>
              <a:gd name="connsiteY4" fmla="*/ 3630170 h 3630170"/>
              <a:gd name="connsiteX5" fmla="*/ 0 w 5061985"/>
              <a:gd name="connsiteY5" fmla="*/ 1099178 h 3630170"/>
              <a:gd name="connsiteX6" fmla="*/ 198898 w 5061985"/>
              <a:gd name="connsiteY6" fmla="*/ 114001 h 363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419" name="Google Shape;419;p4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320" y="710531"/>
            <a:ext cx="5294679" cy="6145051"/>
          </a:xfrm>
          <a:custGeom>
            <a:avLst/>
            <a:gdLst>
              <a:gd name="connsiteX0" fmla="*/ 3479124 w 5294678"/>
              <a:gd name="connsiteY0" fmla="*/ 0 h 6145051"/>
              <a:gd name="connsiteX1" fmla="*/ 5137482 w 5294678"/>
              <a:gd name="connsiteY1" fmla="*/ 419912 h 6145051"/>
              <a:gd name="connsiteX2" fmla="*/ 5294678 w 5294678"/>
              <a:gd name="connsiteY2" fmla="*/ 515411 h 6145051"/>
              <a:gd name="connsiteX3" fmla="*/ 5294678 w 5294678"/>
              <a:gd name="connsiteY3" fmla="*/ 6145051 h 6145051"/>
              <a:gd name="connsiteX4" fmla="*/ 1245466 w 5294678"/>
              <a:gd name="connsiteY4" fmla="*/ 6145051 h 6145051"/>
              <a:gd name="connsiteX5" fmla="*/ 1019012 w 5294678"/>
              <a:gd name="connsiteY5" fmla="*/ 5939236 h 6145051"/>
              <a:gd name="connsiteX6" fmla="*/ 0 w 5294678"/>
              <a:gd name="connsiteY6" fmla="*/ 3479124 h 6145051"/>
              <a:gd name="connsiteX7" fmla="*/ 3479124 w 5294678"/>
              <a:gd name="connsiteY7" fmla="*/ 0 h 614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78" h="6145051">
                <a:moveTo>
                  <a:pt x="3479124" y="0"/>
                </a:moveTo>
                <a:cubicBezTo>
                  <a:pt x="4079583" y="0"/>
                  <a:pt x="4644513" y="152115"/>
                  <a:pt x="5137482" y="419912"/>
                </a:cubicBezTo>
                <a:lnTo>
                  <a:pt x="5294678" y="515411"/>
                </a:lnTo>
                <a:lnTo>
                  <a:pt x="5294678" y="6145051"/>
                </a:lnTo>
                <a:lnTo>
                  <a:pt x="1245466" y="6145051"/>
                </a:lnTo>
                <a:lnTo>
                  <a:pt x="1019012" y="5939236"/>
                </a:lnTo>
                <a:cubicBezTo>
                  <a:pt x="389414" y="5309639"/>
                  <a:pt x="0" y="4439858"/>
                  <a:pt x="0" y="3479124"/>
                </a:cubicBezTo>
                <a:cubicBezTo>
                  <a:pt x="0" y="1557657"/>
                  <a:pt x="1557657" y="0"/>
                  <a:pt x="3479124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422" name="Picture 104">
            <a:extLst>
              <a:ext uri="{FF2B5EF4-FFF2-40B4-BE49-F238E27FC236}">
                <a16:creationId xmlns:a16="http://schemas.microsoft.com/office/drawing/2014/main" id="{6D104383-AD7E-45AE-BEBC-A74A7E336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00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18" name="Google Shape;418;p41"/>
          <p:cNvSpPr txBox="1">
            <a:spLocks noGrp="1"/>
          </p:cNvSpPr>
          <p:nvPr>
            <p:ph type="title"/>
          </p:nvPr>
        </p:nvSpPr>
        <p:spPr>
          <a:xfrm>
            <a:off x="0" y="5973346"/>
            <a:ext cx="4777377" cy="108965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spcAft>
                <a:spcPts val="0"/>
              </a:spcAft>
              <a:buClr>
                <a:schemeClr val="dk2"/>
              </a:buClr>
              <a:buSzPts val="6600"/>
            </a:pPr>
            <a:r>
              <a:rPr lang="en-US" sz="3600" b="1" kern="1200" dirty="0">
                <a:solidFill>
                  <a:schemeClr val="tx2"/>
                </a:solidFill>
                <a:latin typeface="Century Gothic" panose="020B0502020202020204" pitchFamily="34" charset="0"/>
                <a:sym typeface="Century Gothic"/>
              </a:rPr>
              <a:t>LONDON, ENGLAND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"/>
          <p:cNvSpPr txBox="1">
            <a:spLocks noGrp="1"/>
          </p:cNvSpPr>
          <p:nvPr>
            <p:ph type="title"/>
          </p:nvPr>
        </p:nvSpPr>
        <p:spPr>
          <a:xfrm>
            <a:off x="3415545" y="4667637"/>
            <a:ext cx="2586951" cy="131764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2"/>
              </a:buClr>
              <a:buSzPts val="6600"/>
            </a:pPr>
            <a:r>
              <a:rPr lang="en-US" sz="57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Century Gothic"/>
              </a:rPr>
              <a:t>PARIS</a:t>
            </a:r>
          </a:p>
        </p:txBody>
      </p:sp>
      <p:pic>
        <p:nvPicPr>
          <p:cNvPr id="429" name="Google Shape;429;p44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044932" cy="4242806"/>
          </a:xfrm>
          <a:prstGeom prst="rect">
            <a:avLst/>
          </a:prstGeom>
          <a:noFill/>
        </p:spPr>
      </p:pic>
      <p:pic>
        <p:nvPicPr>
          <p:cNvPr id="428" name="Google Shape;428;p44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7861" y="-1"/>
            <a:ext cx="3047189" cy="4242816"/>
          </a:xfrm>
          <a:prstGeom prst="rect">
            <a:avLst/>
          </a:prstGeom>
          <a:noFill/>
        </p:spPr>
      </p:pic>
      <p:pic>
        <p:nvPicPr>
          <p:cNvPr id="426" name="Google Shape;426;p44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048" y="10"/>
            <a:ext cx="3044952" cy="4242806"/>
          </a:xfrm>
          <a:prstGeom prst="rect">
            <a:avLst/>
          </a:prstGeom>
          <a:noFill/>
        </p:spPr>
      </p:pic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718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37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5"/>
          <p:cNvSpPr txBox="1">
            <a:spLocks noGrp="1"/>
          </p:cNvSpPr>
          <p:nvPr>
            <p:ph type="title"/>
          </p:nvPr>
        </p:nvSpPr>
        <p:spPr>
          <a:xfrm>
            <a:off x="3095098" y="2504448"/>
            <a:ext cx="6858000" cy="13557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2"/>
              </a:buClr>
              <a:buSzPts val="8000"/>
            </a:pPr>
            <a:r>
              <a:rPr lang="en-US" sz="5400" b="1" kern="1200" dirty="0">
                <a:solidFill>
                  <a:schemeClr val="tx2"/>
                </a:solidFill>
                <a:latin typeface="Century Gothic" panose="020B0502020202020204" pitchFamily="34" charset="0"/>
                <a:sym typeface="Century Gothic"/>
              </a:rPr>
              <a:t>LISBON</a:t>
            </a:r>
          </a:p>
        </p:txBody>
      </p:sp>
      <p:pic>
        <p:nvPicPr>
          <p:cNvPr id="437" name="Google Shape;437;p45" descr="39027495_2218349154903124_2386510853038931968_n.jpg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988" y="10"/>
            <a:ext cx="640701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</p:spPr>
      </p:pic>
      <p:pic>
        <p:nvPicPr>
          <p:cNvPr id="438" name="Google Shape;438;p45" descr="38938989_2218349434903096_6218004448556351488_n.jpg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6956"/>
            <a:ext cx="3356335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</p:spPr>
      </p:pic>
      <p:pic>
        <p:nvPicPr>
          <p:cNvPr id="436" name="Google Shape;436;p45" descr="39008925_2218351314902908_4925349472919093248_n.jpg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645" y="4683320"/>
            <a:ext cx="3356355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noFill/>
        </p:spPr>
      </p:pic>
      <p:pic>
        <p:nvPicPr>
          <p:cNvPr id="440" name="Google Shape;440;p45" descr="36176354_2154282687922200_3443398761512960000_n.jpg"/>
          <p:cNvPicPr preferRelativeResize="0"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4682840"/>
            <a:ext cx="6422512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Google Shape;445;p46"/>
          <p:cNvSpPr txBox="1"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914400">
              <a:spcAft>
                <a:spcPts val="0"/>
              </a:spcAft>
              <a:buClr>
                <a:schemeClr val="dk2"/>
              </a:buClr>
              <a:buSzPts val="7200"/>
            </a:pPr>
            <a:r>
              <a:rPr lang="en-US" sz="4700" b="1" dirty="0">
                <a:solidFill>
                  <a:srgbClr val="FFFFFF"/>
                </a:solidFill>
                <a:latin typeface="Century Gothic" panose="020B0502020202020204" pitchFamily="34" charset="0"/>
                <a:sym typeface="Century Gothic"/>
              </a:rPr>
              <a:t>IRELAND</a:t>
            </a:r>
          </a:p>
        </p:txBody>
      </p:sp>
      <p:pic>
        <p:nvPicPr>
          <p:cNvPr id="448" name="Google Shape;448;p46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509" y="883166"/>
            <a:ext cx="2569206" cy="2846765"/>
          </a:xfrm>
          <a:prstGeom prst="rect">
            <a:avLst/>
          </a:prstGeom>
          <a:noFill/>
        </p:spPr>
      </p:pic>
      <p:pic>
        <p:nvPicPr>
          <p:cNvPr id="447" name="Google Shape;447;p46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1" y="1139663"/>
            <a:ext cx="2574993" cy="2394115"/>
          </a:xfrm>
          <a:prstGeom prst="rect">
            <a:avLst/>
          </a:prstGeom>
          <a:noFill/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6" name="Google Shape;446;p46"/>
          <p:cNvPicPr preferRelativeResize="0">
            <a:picLocks noGrp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293" y="1425771"/>
            <a:ext cx="2567937" cy="1806184"/>
          </a:xfrm>
          <a:prstGeom prst="rect">
            <a:avLst/>
          </a:prstGeom>
          <a:noFill/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19;p6"/>
          <p:cNvPicPr preferRelativeResize="0"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10"/>
            <a:ext cx="9144000" cy="6857990"/>
          </a:xfrm>
          <a:prstGeom prst="rect">
            <a:avLst/>
          </a:prstGeom>
          <a:noFill/>
        </p:spPr>
      </p:pic>
      <p:sp>
        <p:nvSpPr>
          <p:cNvPr id="13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cxnSp>
        <p:nvCxnSpPr>
          <p:cNvPr id="133" name="Straight Connector 12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B4F93E-AE93-7249-A504-BF8704C73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62" y="3909844"/>
            <a:ext cx="3733070" cy="219243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532F92-1B3F-2546-89A1-46283CEC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83000"/>
          </a:schemeClr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7"/>
          <p:cNvSpPr txBox="1">
            <a:spLocks noGrp="1"/>
          </p:cNvSpPr>
          <p:nvPr>
            <p:ph type="title"/>
          </p:nvPr>
        </p:nvSpPr>
        <p:spPr>
          <a:xfrm>
            <a:off x="0" y="275999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rial"/>
              <a:buNone/>
            </a:pPr>
            <a:r>
              <a:rPr lang="en-US" sz="4800" b="1" dirty="0">
                <a:solidFill>
                  <a:schemeClr val="bg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STUDENT TESTIMONIAL</a:t>
            </a:r>
          </a:p>
        </p:txBody>
      </p:sp>
      <p:sp>
        <p:nvSpPr>
          <p:cNvPr id="454" name="Google Shape;454;p47"/>
          <p:cNvSpPr txBox="1">
            <a:spLocks noGrp="1"/>
          </p:cNvSpPr>
          <p:nvPr>
            <p:ph idx="1"/>
          </p:nvPr>
        </p:nvSpPr>
        <p:spPr>
          <a:xfrm>
            <a:off x="0" y="1675169"/>
            <a:ext cx="4518844" cy="57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“10/10 would recommend studying abroad in Lyon during law school. It was such an incredible experience and also gave me the opportunity to get credit hours out of the way. I was able to meet people from every section, which made the transition into 2L year so easy. I think every student should take advantage of this program. It has been my favorite experience of law school so far!</a:t>
            </a:r>
            <a:endParaRPr dirty="0">
              <a:solidFill>
                <a:schemeClr val="bg2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-Virginia Stewart</a:t>
            </a:r>
            <a:endParaRPr dirty="0">
              <a:solidFill>
                <a:schemeClr val="bg2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  <a:p>
            <a:pPr marL="114300" lvl="0" indent="0" algn="ctr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>
              <a:solidFill>
                <a:schemeClr val="bg2"/>
              </a:solidFill>
            </a:endParaRPr>
          </a:p>
          <a:p>
            <a:pPr marL="114300" lvl="0" indent="0" algn="r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5" name="Google Shape;455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844" y="1274621"/>
            <a:ext cx="4399005" cy="493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83000"/>
          </a:schemeClr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8"/>
          <p:cNvSpPr txBox="1">
            <a:spLocks noGrp="1"/>
          </p:cNvSpPr>
          <p:nvPr>
            <p:ph type="title"/>
          </p:nvPr>
        </p:nvSpPr>
        <p:spPr>
          <a:xfrm>
            <a:off x="0" y="31335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rial"/>
              <a:buNone/>
            </a:pPr>
            <a:r>
              <a:rPr lang="en-US" sz="4800" b="1" dirty="0">
                <a:solidFill>
                  <a:schemeClr val="bg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STUDENT TESTIMONIAL</a:t>
            </a:r>
          </a:p>
        </p:txBody>
      </p:sp>
      <p:sp>
        <p:nvSpPr>
          <p:cNvPr id="461" name="Google Shape;461;p48"/>
          <p:cNvSpPr txBox="1">
            <a:spLocks noGrp="1"/>
          </p:cNvSpPr>
          <p:nvPr>
            <p:ph idx="1"/>
          </p:nvPr>
        </p:nvSpPr>
        <p:spPr>
          <a:xfrm>
            <a:off x="4341411" y="1813560"/>
            <a:ext cx="4561957" cy="5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400" dirty="0">
                <a:solidFill>
                  <a:schemeClr val="bg2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“Summer in Lyon was a once in a lifetime experience. I was able to travel and explore seven different countries and enjoy the different cultures of each. I still remember the beautiful view hanging out by the river with my friends, seeing the sunset go down. Miss it so much – it was truly the best summer of my life.”</a:t>
            </a:r>
            <a:endParaRPr sz="240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pPr marL="457200" lvl="0" indent="0" algn="r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2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-Sam Velasquez</a:t>
            </a:r>
            <a:endParaRPr sz="24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pic>
        <p:nvPicPr>
          <p:cNvPr id="462" name="Google Shape;462;p4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267" y="1300711"/>
            <a:ext cx="3609144" cy="4957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FB705-179B-0148-B7E3-F0FFA8ED6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-278625"/>
            <a:ext cx="9143980" cy="466692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Google Shape;467;p49"/>
          <p:cNvSpPr txBox="1"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entury Gothic"/>
              <a:buNone/>
            </a:pPr>
            <a:r>
              <a:rPr lang="en-US" sz="3500" b="1" dirty="0">
                <a:solidFill>
                  <a:schemeClr val="tx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CONTACTS</a:t>
            </a:r>
          </a:p>
        </p:txBody>
      </p:sp>
      <p:sp>
        <p:nvSpPr>
          <p:cNvPr id="468" name="Google Shape;468;p49"/>
          <p:cNvSpPr txBox="1">
            <a:spLocks noGrp="1"/>
          </p:cNvSpPr>
          <p:nvPr>
            <p:ph idx="1"/>
          </p:nvPr>
        </p:nvSpPr>
        <p:spPr>
          <a:xfrm>
            <a:off x="3505200" y="4666928"/>
            <a:ext cx="5027053" cy="1509935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lvl="0" indent="-228600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Professor John Church (</a:t>
            </a:r>
            <a:r>
              <a:rPr lang="en-US" sz="1100" u="sng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jchurch@lsu.edu</a:t>
            </a: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342900" lvl="0" indent="-228600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sym typeface="Century Gothic"/>
              </a:rPr>
              <a:t>Professor Randy Trahan (</a:t>
            </a: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jrtrahan@lsu.edu</a:t>
            </a: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sym typeface="Century Gothic"/>
              </a:rPr>
              <a:t>) </a:t>
            </a:r>
            <a:endParaRPr lang="en-US" sz="11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Professor Olivier </a:t>
            </a:r>
            <a:r>
              <a:rPr lang="en-US" sz="1100" dirty="0" err="1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Moreteau</a:t>
            </a: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(</a:t>
            </a:r>
            <a:r>
              <a:rPr lang="en-US" sz="1100" u="sng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Olivier.Moreteau@law.lsu.edu</a:t>
            </a: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)</a:t>
            </a:r>
            <a:endParaRPr lang="en-US" sz="11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lvl="0" indent="-228600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Professor Wendell Holmes (</a:t>
            </a:r>
            <a:r>
              <a:rPr lang="en-US" sz="1100" u="sng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Wendell.Holmes@law.lsu.edu</a:t>
            </a: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) </a:t>
            </a:r>
          </a:p>
          <a:p>
            <a:pPr marL="114300" lvl="0" indent="0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</a:rPr>
              <a:t>STUDENT REPRESENTATIVES:</a:t>
            </a:r>
          </a:p>
          <a:p>
            <a:pPr marL="342900" lvl="0" indent="-228600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Katelyn </a:t>
            </a:r>
            <a:r>
              <a:rPr lang="en-US" sz="1100" dirty="0" err="1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Bayhi</a:t>
            </a: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(</a:t>
            </a:r>
            <a:r>
              <a:rPr lang="en-US" sz="1100" u="sng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kbayhi2@lsu.edu</a:t>
            </a: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) </a:t>
            </a:r>
          </a:p>
          <a:p>
            <a:pPr marL="342900" lvl="0" indent="-228600" rtl="0">
              <a:spcBef>
                <a:spcPts val="400"/>
              </a:spcBef>
              <a:spcAft>
                <a:spcPts val="0"/>
              </a:spcAft>
              <a:buSzPts val="2000"/>
              <a:buFont typeface="Century Gothic"/>
              <a:buChar char="•"/>
            </a:pP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Kate McLean (</a:t>
            </a:r>
            <a:r>
              <a:rPr lang="en-US" sz="1100" u="sng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kmclea4@lsu.edu</a:t>
            </a:r>
            <a:r>
              <a:rPr lang="en-US" sz="1100" dirty="0">
                <a:solidFill>
                  <a:srgbClr val="000000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342900" lvl="0" indent="0" rtl="0">
              <a:spcBef>
                <a:spcPts val="40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7"/>
          <p:cNvPicPr preferRelativeResize="0"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Aft>
                <a:spcPts val="0"/>
              </a:spcAft>
              <a:buClr>
                <a:schemeClr val="dk2"/>
              </a:buClr>
              <a:buSzPts val="6600"/>
            </a:pPr>
            <a:r>
              <a:rPr lang="en-US" sz="3600" b="1" dirty="0">
                <a:solidFill>
                  <a:schemeClr val="tx2"/>
                </a:solidFill>
                <a:latin typeface="Century Gothic" panose="020B0502020202020204" pitchFamily="34" charset="0"/>
                <a:sym typeface="Century Gothic"/>
              </a:rPr>
              <a:t>PLACE BELLECOUR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76C7683-0ADF-4E8F-B179-858DACA3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0000"/>
          </a:bodyPr>
          <a:lstStyle/>
          <a:p>
            <a:pPr marL="0" lvl="0" indent="0" defTabSz="914400">
              <a:spcAft>
                <a:spcPts val="0"/>
              </a:spcAft>
              <a:buClr>
                <a:schemeClr val="dk2"/>
              </a:buClr>
              <a:buSzPts val="6000"/>
            </a:pPr>
            <a:br>
              <a:rPr lang="en-US" b="1" kern="12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b="1" kern="1200" dirty="0">
                <a:solidFill>
                  <a:srgbClr val="FFFFFF"/>
                </a:solidFill>
                <a:latin typeface="Century Gothic" panose="020B0502020202020204" pitchFamily="34" charset="0"/>
                <a:sym typeface="Century Gothic"/>
              </a:rPr>
              <a:t>BASILICA OF NOTRE-DAME DE FOURVIÈRE</a:t>
            </a:r>
            <a:br>
              <a:rPr lang="en-US" b="1" kern="1200" dirty="0">
                <a:solidFill>
                  <a:srgbClr val="FFFFFF"/>
                </a:solidFill>
                <a:latin typeface="Century Gothic" panose="020B0502020202020204" pitchFamily="34" charset="0"/>
                <a:sym typeface="Century Gothic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33" name="Google Shape;133;p8" descr="37787565_2204859446197857_6059716358029967360_n.jpg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226" y="231792"/>
            <a:ext cx="3120339" cy="2368445"/>
          </a:xfrm>
          <a:prstGeom prst="rect">
            <a:avLst/>
          </a:prstGeom>
          <a:noFill/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C103F2A-EFED-4C13-AA7D-78D955ABC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Google Shape;132;p8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38226" y="2695575"/>
            <a:ext cx="3120339" cy="3840692"/>
          </a:xfrm>
          <a:prstGeom prst="rect">
            <a:avLst/>
          </a:prstGeom>
          <a:noFill/>
        </p:spPr>
      </p:pic>
      <p:pic>
        <p:nvPicPr>
          <p:cNvPr id="130" name="Google Shape;130;p8" descr="IMG_3497.JPG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706580" y="-894125"/>
            <a:ext cx="2985818" cy="5417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0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5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8D6BDBAC-8390-054F-9F9F-1E15A54C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A37AF-EE58-F541-8C0E-C7177961E8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179" y="4259169"/>
            <a:ext cx="3876334" cy="17186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1" descr="37190723_10215887391959813_2663858671120809984_o.jpg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3636208" cy="4359438"/>
          </a:xfrm>
          <a:prstGeom prst="rect">
            <a:avLst/>
          </a:prstGeom>
          <a:noFill/>
        </p:spPr>
      </p:pic>
      <p:pic>
        <p:nvPicPr>
          <p:cNvPr id="152" name="Google Shape;152;p11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037" y="-1"/>
            <a:ext cx="5412677" cy="435944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29B901-953F-E14D-BF4E-365C01BB43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211" y="4679359"/>
            <a:ext cx="6489657" cy="1992719"/>
          </a:xfrm>
          <a:prstGeom prst="rect">
            <a:avLst/>
          </a:prstGeom>
        </p:spPr>
      </p:pic>
      <p:pic>
        <p:nvPicPr>
          <p:cNvPr id="153" name="Google Shape;153;p11"/>
          <p:cNvPicPr preferRelativeResize="0"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472610"/>
            <a:ext cx="3636208" cy="2385390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6048" y="0"/>
            <a:ext cx="9340048" cy="6850894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313"/>
          <a:stretch/>
        </p:blipFill>
        <p:spPr>
          <a:xfrm flipH="1">
            <a:off x="-196051" y="0"/>
            <a:ext cx="9340050" cy="6850894"/>
          </a:xfrm>
          <a:prstGeom prst="rect">
            <a:avLst/>
          </a:prstGeom>
        </p:spPr>
      </p:pic>
      <p:sp>
        <p:nvSpPr>
          <p:cNvPr id="158" name="Google Shape;158;p12"/>
          <p:cNvSpPr txBox="1">
            <a:spLocks noGrp="1"/>
          </p:cNvSpPr>
          <p:nvPr>
            <p:ph type="title"/>
          </p:nvPr>
        </p:nvSpPr>
        <p:spPr>
          <a:xfrm>
            <a:off x="129710" y="4831686"/>
            <a:ext cx="4459934" cy="97283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algn="ctr">
              <a:spcAft>
                <a:spcPts val="0"/>
              </a:spcAft>
              <a:buClr>
                <a:schemeClr val="dk2"/>
              </a:buClr>
              <a:buSzPts val="6600"/>
            </a:pPr>
            <a:r>
              <a:rPr lang="en-US" sz="3100" b="1" kern="1200" dirty="0">
                <a:solidFill>
                  <a:schemeClr val="tx2"/>
                </a:solidFill>
                <a:latin typeface="Century Gothic" panose="020B0502020202020204" pitchFamily="34" charset="0"/>
                <a:sym typeface="Century Gothic"/>
              </a:rPr>
              <a:t>PARC OLYMPIQUE LYONNAISE </a:t>
            </a:r>
          </a:p>
        </p:txBody>
      </p:sp>
      <p:sp>
        <p:nvSpPr>
          <p:cNvPr id="105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213" y="-7107"/>
            <a:ext cx="4301461" cy="3189918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9" name="Google Shape;159;p1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29848" y="-15077"/>
            <a:ext cx="4059658" cy="3069017"/>
          </a:xfrm>
          <a:custGeom>
            <a:avLst/>
            <a:gdLst>
              <a:gd name="connsiteX0" fmla="*/ 288818 w 4063868"/>
              <a:gd name="connsiteY0" fmla="*/ 0 h 3072200"/>
              <a:gd name="connsiteX1" fmla="*/ 3775050 w 4063868"/>
              <a:gd name="connsiteY1" fmla="*/ 0 h 3072200"/>
              <a:gd name="connsiteX2" fmla="*/ 3818625 w 4063868"/>
              <a:gd name="connsiteY2" fmla="*/ 71726 h 3072200"/>
              <a:gd name="connsiteX3" fmla="*/ 4063868 w 4063868"/>
              <a:gd name="connsiteY3" fmla="*/ 1040266 h 3072200"/>
              <a:gd name="connsiteX4" fmla="*/ 2031934 w 4063868"/>
              <a:gd name="connsiteY4" fmla="*/ 3072200 h 3072200"/>
              <a:gd name="connsiteX5" fmla="*/ 0 w 4063868"/>
              <a:gd name="connsiteY5" fmla="*/ 1040266 h 3072200"/>
              <a:gd name="connsiteX6" fmla="*/ 245244 w 4063868"/>
              <a:gd name="connsiteY6" fmla="*/ 71726 h 30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107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2327" y="1420882"/>
            <a:ext cx="4501673" cy="5437119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60" name="Google Shape;160;p1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797277" y="1575831"/>
            <a:ext cx="4346723" cy="5282169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636</Words>
  <Application>Microsoft Macintosh PowerPoint</Application>
  <PresentationFormat>On-screen Show (4:3)</PresentationFormat>
  <Paragraphs>114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Calibri</vt:lpstr>
      <vt:lpstr>Arial</vt:lpstr>
      <vt:lpstr>Georgia</vt:lpstr>
      <vt:lpstr>Cambria</vt:lpstr>
      <vt:lpstr>Century Gothic</vt:lpstr>
      <vt:lpstr>Office Theme</vt:lpstr>
      <vt:lpstr> June 14 – July 24, 2020 http://sites.law.lsu.edu/lyonprogram</vt:lpstr>
      <vt:lpstr>PowerPoint Presentation</vt:lpstr>
      <vt:lpstr>PowerPoint Presentation</vt:lpstr>
      <vt:lpstr>PowerPoint Presentation</vt:lpstr>
      <vt:lpstr>PLACE BELLECOUR</vt:lpstr>
      <vt:lpstr> BASILICA OF NOTRE-DAME DE FOURVIÈRE </vt:lpstr>
      <vt:lpstr>PowerPoint Presentation</vt:lpstr>
      <vt:lpstr>PowerPoint Presentation</vt:lpstr>
      <vt:lpstr>PARC OLYMPIQUE LYONNAISE </vt:lpstr>
      <vt:lpstr>BUDGET ESTIMATES</vt:lpstr>
      <vt:lpstr>FINANCIAL AID</vt:lpstr>
      <vt:lpstr>TUITION AND FINANCE: A CAVEAT</vt:lpstr>
      <vt:lpstr>TUITION AND FINANCE - RESIDENT </vt:lpstr>
      <vt:lpstr>TUITION AND FINANCE - NONRESIDENT</vt:lpstr>
      <vt:lpstr>PowerPoint Presentation</vt:lpstr>
      <vt:lpstr>EMPLOYMENT</vt:lpstr>
      <vt:lpstr>HOUSING</vt:lpstr>
      <vt:lpstr>PowerPoint Presentation</vt:lpstr>
      <vt:lpstr>SUMMER OVERVIEW</vt:lpstr>
      <vt:lpstr>PREVIOUS COURSE OFFERINGS</vt:lpstr>
      <vt:lpstr>FIELD TRIPS</vt:lpstr>
      <vt:lpstr>VINEYARDS AND WINE TASTING</vt:lpstr>
      <vt:lpstr>LSU Law Lyon: Class of 2019</vt:lpstr>
      <vt:lpstr>PowerPoint Presentation</vt:lpstr>
      <vt:lpstr>PowerPoint Presentation</vt:lpstr>
      <vt:lpstr>VOYAGES DE WEEKEND</vt:lpstr>
      <vt:lpstr>PAMPLONA</vt:lpstr>
      <vt:lpstr>BARCELONA</vt:lpstr>
      <vt:lpstr>ITALY </vt:lpstr>
      <vt:lpstr>PowerPoint Presentation</vt:lpstr>
      <vt:lpstr>CASSIS, FRANCE</vt:lpstr>
      <vt:lpstr>INTERLAKEN,SWITZERLAND</vt:lpstr>
      <vt:lpstr>PowerPoint Presentation</vt:lpstr>
      <vt:lpstr>PowerPoint Presentation</vt:lpstr>
      <vt:lpstr>DUBROVNIK, CROATIA </vt:lpstr>
      <vt:lpstr>LONDON, ENGLAND</vt:lpstr>
      <vt:lpstr>PARIS</vt:lpstr>
      <vt:lpstr>LISBON</vt:lpstr>
      <vt:lpstr>IRELAND</vt:lpstr>
      <vt:lpstr>STUDENT TESTIMONIAL</vt:lpstr>
      <vt:lpstr>STUDENT TESTIMONIAL</vt:lpstr>
      <vt:lpstr>CONTACTS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Summer 2020 http://sites.law.lsu.edu/lyonprogram</dc:title>
  <dc:creator>Katelyn Bayhi</dc:creator>
  <cp:lastModifiedBy>Katelyn E Bayhi</cp:lastModifiedBy>
  <cp:revision>18</cp:revision>
  <cp:lastPrinted>2019-09-13T15:34:42Z</cp:lastPrinted>
  <dcterms:created xsi:type="dcterms:W3CDTF">2018-09-28T03:17:54Z</dcterms:created>
  <dcterms:modified xsi:type="dcterms:W3CDTF">2019-09-13T15:51:14Z</dcterms:modified>
</cp:coreProperties>
</file>